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4" r:id="rId6"/>
    <p:sldId id="262" r:id="rId7"/>
    <p:sldId id="260"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86" d="100"/>
          <a:sy n="86" d="100"/>
        </p:scale>
        <p:origin x="186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2/14/2019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2/14/2019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2/14/2019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2/14/2019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2/14/2019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2/14/2019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2/14/2019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BCB75-279F-4605-9BAE-2C07DDA888C7}"/>
              </a:ext>
            </a:extLst>
          </p:cNvPr>
          <p:cNvSpPr>
            <a:spLocks noGrp="1"/>
          </p:cNvSpPr>
          <p:nvPr>
            <p:ph type="ctrTitle"/>
          </p:nvPr>
        </p:nvSpPr>
        <p:spPr/>
        <p:txBody>
          <a:bodyPr>
            <a:normAutofit/>
          </a:bodyPr>
          <a:lstStyle/>
          <a:p>
            <a:pPr algn="ctr"/>
            <a:r>
              <a:rPr lang="en-IN" sz="4800" dirty="0">
                <a:latin typeface="Algerian" panose="04020705040A02060702" pitchFamily="82" charset="0"/>
              </a:rPr>
              <a:t>Everything about </a:t>
            </a:r>
            <a:br>
              <a:rPr lang="en-IN" sz="4800" dirty="0">
                <a:latin typeface="Algerian" panose="04020705040A02060702" pitchFamily="82" charset="0"/>
              </a:rPr>
            </a:br>
            <a:r>
              <a:rPr lang="en-IN" sz="4800" dirty="0">
                <a:latin typeface="Algerian" panose="04020705040A02060702" pitchFamily="82" charset="0"/>
              </a:rPr>
              <a:t>Jute</a:t>
            </a:r>
          </a:p>
        </p:txBody>
      </p:sp>
      <p:sp>
        <p:nvSpPr>
          <p:cNvPr id="3" name="Subtitle 2">
            <a:extLst>
              <a:ext uri="{FF2B5EF4-FFF2-40B4-BE49-F238E27FC236}">
                <a16:creationId xmlns:a16="http://schemas.microsoft.com/office/drawing/2014/main" id="{2A071E22-13C1-4042-A172-556529BE179B}"/>
              </a:ext>
            </a:extLst>
          </p:cNvPr>
          <p:cNvSpPr>
            <a:spLocks noGrp="1"/>
          </p:cNvSpPr>
          <p:nvPr>
            <p:ph type="subTitle" idx="1"/>
          </p:nvPr>
        </p:nvSpPr>
        <p:spPr>
          <a:xfrm>
            <a:off x="1220680" y="4360169"/>
            <a:ext cx="9448800" cy="1268274"/>
          </a:xfrm>
        </p:spPr>
        <p:txBody>
          <a:bodyPr>
            <a:normAutofit/>
          </a:bodyPr>
          <a:lstStyle/>
          <a:p>
            <a:pPr algn="ctr"/>
            <a:r>
              <a:rPr lang="en-IN" dirty="0"/>
              <a:t>By Deep</a:t>
            </a:r>
          </a:p>
          <a:p>
            <a:pPr algn="ctr"/>
            <a:r>
              <a:rPr lang="en-IN" dirty="0"/>
              <a:t>Grade 6-A</a:t>
            </a:r>
          </a:p>
          <a:p>
            <a:pPr algn="ctr"/>
            <a:r>
              <a:rPr lang="en-IN" dirty="0"/>
              <a:t>Roll no. 25</a:t>
            </a:r>
          </a:p>
          <a:p>
            <a:pPr algn="ctr"/>
            <a:endParaRPr lang="en-IN" dirty="0"/>
          </a:p>
        </p:txBody>
      </p:sp>
    </p:spTree>
    <p:extLst>
      <p:ext uri="{BB962C8B-B14F-4D97-AF65-F5344CB8AC3E}">
        <p14:creationId xmlns:p14="http://schemas.microsoft.com/office/powerpoint/2010/main" val="402676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1000"/>
                                        <p:tgtEl>
                                          <p:spTgt spid="3">
                                            <p:txEl>
                                              <p:pRg st="2" end="2"/>
                                            </p:txEl>
                                          </p:spTgt>
                                        </p:tgtEl>
                                      </p:cBhvr>
                                    </p:animEffect>
                                    <p:anim calcmode="lin" valueType="num">
                                      <p:cBhvr>
                                        <p:cTn id="4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C4FC5-F027-4876-9DA7-02A8FB7CF664}"/>
              </a:ext>
            </a:extLst>
          </p:cNvPr>
          <p:cNvSpPr>
            <a:spLocks noGrp="1"/>
          </p:cNvSpPr>
          <p:nvPr>
            <p:ph type="title"/>
          </p:nvPr>
        </p:nvSpPr>
        <p:spPr>
          <a:xfrm>
            <a:off x="1714500" y="630950"/>
            <a:ext cx="8610600" cy="1295400"/>
          </a:xfrm>
        </p:spPr>
        <p:txBody>
          <a:bodyPr/>
          <a:lstStyle/>
          <a:p>
            <a:pPr algn="ctr"/>
            <a:r>
              <a:rPr lang="en-IN" dirty="0">
                <a:solidFill>
                  <a:schemeClr val="accent2">
                    <a:lumMod val="75000"/>
                  </a:schemeClr>
                </a:solidFill>
                <a:latin typeface="Algerian" panose="04020705040A02060702" pitchFamily="82" charset="0"/>
              </a:rPr>
              <a:t>Information on Jute</a:t>
            </a:r>
          </a:p>
        </p:txBody>
      </p:sp>
      <p:sp>
        <p:nvSpPr>
          <p:cNvPr id="4" name="Content Placeholder 3">
            <a:extLst>
              <a:ext uri="{FF2B5EF4-FFF2-40B4-BE49-F238E27FC236}">
                <a16:creationId xmlns:a16="http://schemas.microsoft.com/office/drawing/2014/main" id="{FF67205D-532F-4DC8-B2E0-CDC121EB055B}"/>
              </a:ext>
            </a:extLst>
          </p:cNvPr>
          <p:cNvSpPr>
            <a:spLocks noGrp="1"/>
          </p:cNvSpPr>
          <p:nvPr>
            <p:ph sz="half" idx="2"/>
          </p:nvPr>
        </p:nvSpPr>
        <p:spPr>
          <a:xfrm>
            <a:off x="303916" y="2055352"/>
            <a:ext cx="5311775" cy="4656165"/>
          </a:xfrm>
        </p:spPr>
        <p:txBody>
          <a:bodyPr>
            <a:normAutofit lnSpcReduction="10000"/>
          </a:bodyPr>
          <a:lstStyle/>
          <a:p>
            <a:r>
              <a:rPr lang="en-GB" b="1" dirty="0">
                <a:solidFill>
                  <a:srgbClr val="FFFF00"/>
                </a:solidFill>
                <a:latin typeface="Arial" panose="020B0604020202020204" pitchFamily="34" charset="0"/>
                <a:cs typeface="Arial" panose="020B0604020202020204" pitchFamily="34" charset="0"/>
              </a:rPr>
              <a:t>Jute is a long, soft, shiny vegetable </a:t>
            </a:r>
            <a:r>
              <a:rPr lang="en-GB" b="1" dirty="0" err="1">
                <a:solidFill>
                  <a:srgbClr val="FFFF00"/>
                </a:solidFill>
                <a:latin typeface="Arial" panose="020B0604020202020204" pitchFamily="34" charset="0"/>
                <a:cs typeface="Arial" panose="020B0604020202020204" pitchFamily="34" charset="0"/>
              </a:rPr>
              <a:t>fiber</a:t>
            </a:r>
            <a:r>
              <a:rPr lang="en-GB" b="1" dirty="0">
                <a:solidFill>
                  <a:srgbClr val="FFFF00"/>
                </a:solidFill>
                <a:latin typeface="Arial" panose="020B0604020202020204" pitchFamily="34" charset="0"/>
                <a:cs typeface="Arial" panose="020B0604020202020204" pitchFamily="34" charset="0"/>
              </a:rPr>
              <a:t> that can be spun into coarse, strong threads.</a:t>
            </a:r>
          </a:p>
          <a:p>
            <a:r>
              <a:rPr lang="en-GB" b="1" dirty="0">
                <a:solidFill>
                  <a:srgbClr val="FFFF00"/>
                </a:solidFill>
                <a:latin typeface="Arial" panose="020B0604020202020204" pitchFamily="34" charset="0"/>
                <a:cs typeface="Arial" panose="020B0604020202020204" pitchFamily="34" charset="0"/>
              </a:rPr>
              <a:t> Jute is the second most important vegetable </a:t>
            </a:r>
            <a:r>
              <a:rPr lang="en-GB" b="1" dirty="0" err="1">
                <a:solidFill>
                  <a:srgbClr val="FFFF00"/>
                </a:solidFill>
                <a:latin typeface="Arial" panose="020B0604020202020204" pitchFamily="34" charset="0"/>
                <a:cs typeface="Arial" panose="020B0604020202020204" pitchFamily="34" charset="0"/>
              </a:rPr>
              <a:t>fiber</a:t>
            </a:r>
            <a:r>
              <a:rPr lang="en-GB" b="1" dirty="0">
                <a:solidFill>
                  <a:srgbClr val="FFFF00"/>
                </a:solidFill>
                <a:latin typeface="Arial" panose="020B0604020202020204" pitchFamily="34" charset="0"/>
                <a:cs typeface="Arial" panose="020B0604020202020204" pitchFamily="34" charset="0"/>
              </a:rPr>
              <a:t> after cotton due to its versatility.</a:t>
            </a:r>
          </a:p>
          <a:p>
            <a:r>
              <a:rPr lang="en-GB" b="1" dirty="0">
                <a:solidFill>
                  <a:srgbClr val="FFFF00"/>
                </a:solidFill>
                <a:latin typeface="Arial" panose="020B0604020202020204" pitchFamily="34" charset="0"/>
                <a:cs typeface="Arial" panose="020B0604020202020204" pitchFamily="34" charset="0"/>
              </a:rPr>
              <a:t> The </a:t>
            </a:r>
            <a:r>
              <a:rPr lang="en-GB" b="1" dirty="0" err="1">
                <a:solidFill>
                  <a:srgbClr val="FFFF00"/>
                </a:solidFill>
                <a:latin typeface="Arial" panose="020B0604020202020204" pitchFamily="34" charset="0"/>
                <a:cs typeface="Arial" panose="020B0604020202020204" pitchFamily="34" charset="0"/>
              </a:rPr>
              <a:t>fibers</a:t>
            </a:r>
            <a:r>
              <a:rPr lang="en-GB" b="1" dirty="0">
                <a:solidFill>
                  <a:srgbClr val="FFFF00"/>
                </a:solidFill>
                <a:latin typeface="Arial" panose="020B0604020202020204" pitchFamily="34" charset="0"/>
                <a:cs typeface="Arial" panose="020B0604020202020204" pitchFamily="34" charset="0"/>
              </a:rPr>
              <a:t> are also woven into curtains, chair coverings, carpets, area rugs, hessian cloth, and backing for linoleum.</a:t>
            </a:r>
          </a:p>
          <a:p>
            <a:r>
              <a:rPr lang="en-GB" b="1" dirty="0">
                <a:solidFill>
                  <a:srgbClr val="FFFF00"/>
                </a:solidFill>
                <a:latin typeface="Arial" panose="020B0604020202020204" pitchFamily="34" charset="0"/>
                <a:cs typeface="Arial" panose="020B0604020202020204" pitchFamily="34" charset="0"/>
              </a:rPr>
              <a:t>The scientific name of jute is </a:t>
            </a:r>
            <a:r>
              <a:rPr lang="en-IN" b="1" i="1" dirty="0">
                <a:solidFill>
                  <a:srgbClr val="FFFF00"/>
                </a:solidFill>
                <a:latin typeface="Arial" panose="020B0604020202020204" pitchFamily="34" charset="0"/>
                <a:cs typeface="Arial" panose="020B0604020202020204" pitchFamily="34" charset="0"/>
              </a:rPr>
              <a:t>Corchorus capsularis</a:t>
            </a:r>
            <a:endParaRPr lang="en-IN" b="1" dirty="0">
              <a:solidFill>
                <a:srgbClr val="FFFF00"/>
              </a:solidFill>
              <a:latin typeface="Arial" panose="020B0604020202020204" pitchFamily="34" charset="0"/>
              <a:cs typeface="Arial" panose="020B0604020202020204" pitchFamily="34" charset="0"/>
            </a:endParaRPr>
          </a:p>
          <a:p>
            <a:r>
              <a:rPr lang="en-IN" b="1" dirty="0">
                <a:solidFill>
                  <a:srgbClr val="FFFF00"/>
                </a:solidFill>
                <a:latin typeface="Arial" panose="020B0604020202020204" pitchFamily="34" charset="0"/>
                <a:cs typeface="Arial" panose="020B0604020202020204" pitchFamily="34" charset="0"/>
              </a:rPr>
              <a:t>White jute and </a:t>
            </a:r>
            <a:r>
              <a:rPr lang="en-IN" b="1" dirty="0" err="1">
                <a:solidFill>
                  <a:srgbClr val="FFFF00"/>
                </a:solidFill>
                <a:latin typeface="Arial" panose="020B0604020202020204" pitchFamily="34" charset="0"/>
                <a:cs typeface="Arial" panose="020B0604020202020204" pitchFamily="34" charset="0"/>
              </a:rPr>
              <a:t>Tossa</a:t>
            </a:r>
            <a:r>
              <a:rPr lang="en-IN" b="1" dirty="0">
                <a:solidFill>
                  <a:srgbClr val="FFFF00"/>
                </a:solidFill>
                <a:latin typeface="Arial" panose="020B0604020202020204" pitchFamily="34" charset="0"/>
                <a:cs typeface="Arial" panose="020B0604020202020204" pitchFamily="34" charset="0"/>
              </a:rPr>
              <a:t> jute are one of the few examples</a:t>
            </a:r>
          </a:p>
        </p:txBody>
      </p:sp>
      <p:pic>
        <p:nvPicPr>
          <p:cNvPr id="8" name="Content Placeholder 7">
            <a:extLst>
              <a:ext uri="{FF2B5EF4-FFF2-40B4-BE49-F238E27FC236}">
                <a16:creationId xmlns:a16="http://schemas.microsoft.com/office/drawing/2014/main" id="{04D20933-323F-485D-8BDF-46D1C5F5ABBC}"/>
              </a:ext>
            </a:extLst>
          </p:cNvPr>
          <p:cNvPicPr>
            <a:picLocks noGrp="1" noChangeAspect="1"/>
          </p:cNvPicPr>
          <p:nvPr>
            <p:ph sz="quarter" idx="4"/>
          </p:nvPr>
        </p:nvPicPr>
        <p:blipFill>
          <a:blip r:embed="rId2"/>
          <a:stretch>
            <a:fillRect/>
          </a:stretch>
        </p:blipFill>
        <p:spPr>
          <a:xfrm>
            <a:off x="9344343" y="1522745"/>
            <a:ext cx="2704279" cy="2547891"/>
          </a:xfrm>
        </p:spPr>
      </p:pic>
      <p:pic>
        <p:nvPicPr>
          <p:cNvPr id="10" name="Picture 9">
            <a:extLst>
              <a:ext uri="{FF2B5EF4-FFF2-40B4-BE49-F238E27FC236}">
                <a16:creationId xmlns:a16="http://schemas.microsoft.com/office/drawing/2014/main" id="{0FA72990-9A03-4DB2-A5DA-191B3ED9E3D5}"/>
              </a:ext>
            </a:extLst>
          </p:cNvPr>
          <p:cNvPicPr>
            <a:picLocks noChangeAspect="1"/>
          </p:cNvPicPr>
          <p:nvPr/>
        </p:nvPicPr>
        <p:blipFill>
          <a:blip r:embed="rId3"/>
          <a:stretch>
            <a:fillRect/>
          </a:stretch>
        </p:blipFill>
        <p:spPr>
          <a:xfrm>
            <a:off x="6436310" y="2463778"/>
            <a:ext cx="2704279" cy="2840403"/>
          </a:xfrm>
          <a:prstGeom prst="rect">
            <a:avLst/>
          </a:prstGeom>
        </p:spPr>
      </p:pic>
    </p:spTree>
    <p:extLst>
      <p:ext uri="{BB962C8B-B14F-4D97-AF65-F5344CB8AC3E}">
        <p14:creationId xmlns:p14="http://schemas.microsoft.com/office/powerpoint/2010/main" val="576815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p:cTn id="20"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 calcmode="lin" valueType="num">
                                      <p:cBhvr>
                                        <p:cTn id="28"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0"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1" dur="1000"/>
                                        <p:tgtEl>
                                          <p:spTgt spid="4">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p:cTn id="36"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4">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 calcmode="lin" valueType="num">
                                      <p:cBhvr>
                                        <p:cTn id="44"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5"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46"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47" dur="1000"/>
                                        <p:tgtEl>
                                          <p:spTgt spid="4">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down)">
                                      <p:cBhvr>
                                        <p:cTn id="52" dur="580">
                                          <p:stCondLst>
                                            <p:cond delay="0"/>
                                          </p:stCondLst>
                                        </p:cTn>
                                        <p:tgtEl>
                                          <p:spTgt spid="8"/>
                                        </p:tgtEl>
                                      </p:cBhvr>
                                    </p:animEffect>
                                    <p:anim calcmode="lin" valueType="num">
                                      <p:cBhvr>
                                        <p:cTn id="5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8" dur="26">
                                          <p:stCondLst>
                                            <p:cond delay="650"/>
                                          </p:stCondLst>
                                        </p:cTn>
                                        <p:tgtEl>
                                          <p:spTgt spid="8"/>
                                        </p:tgtEl>
                                      </p:cBhvr>
                                      <p:to x="100000" y="60000"/>
                                    </p:animScale>
                                    <p:animScale>
                                      <p:cBhvr>
                                        <p:cTn id="59" dur="166" decel="50000">
                                          <p:stCondLst>
                                            <p:cond delay="676"/>
                                          </p:stCondLst>
                                        </p:cTn>
                                        <p:tgtEl>
                                          <p:spTgt spid="8"/>
                                        </p:tgtEl>
                                      </p:cBhvr>
                                      <p:to x="100000" y="100000"/>
                                    </p:animScale>
                                    <p:animScale>
                                      <p:cBhvr>
                                        <p:cTn id="60" dur="26">
                                          <p:stCondLst>
                                            <p:cond delay="1312"/>
                                          </p:stCondLst>
                                        </p:cTn>
                                        <p:tgtEl>
                                          <p:spTgt spid="8"/>
                                        </p:tgtEl>
                                      </p:cBhvr>
                                      <p:to x="100000" y="80000"/>
                                    </p:animScale>
                                    <p:animScale>
                                      <p:cBhvr>
                                        <p:cTn id="61" dur="166" decel="50000">
                                          <p:stCondLst>
                                            <p:cond delay="1338"/>
                                          </p:stCondLst>
                                        </p:cTn>
                                        <p:tgtEl>
                                          <p:spTgt spid="8"/>
                                        </p:tgtEl>
                                      </p:cBhvr>
                                      <p:to x="100000" y="100000"/>
                                    </p:animScale>
                                    <p:animScale>
                                      <p:cBhvr>
                                        <p:cTn id="62" dur="26">
                                          <p:stCondLst>
                                            <p:cond delay="1642"/>
                                          </p:stCondLst>
                                        </p:cTn>
                                        <p:tgtEl>
                                          <p:spTgt spid="8"/>
                                        </p:tgtEl>
                                      </p:cBhvr>
                                      <p:to x="100000" y="90000"/>
                                    </p:animScale>
                                    <p:animScale>
                                      <p:cBhvr>
                                        <p:cTn id="63" dur="166" decel="50000">
                                          <p:stCondLst>
                                            <p:cond delay="1668"/>
                                          </p:stCondLst>
                                        </p:cTn>
                                        <p:tgtEl>
                                          <p:spTgt spid="8"/>
                                        </p:tgtEl>
                                      </p:cBhvr>
                                      <p:to x="100000" y="100000"/>
                                    </p:animScale>
                                    <p:animScale>
                                      <p:cBhvr>
                                        <p:cTn id="64" dur="26">
                                          <p:stCondLst>
                                            <p:cond delay="1808"/>
                                          </p:stCondLst>
                                        </p:cTn>
                                        <p:tgtEl>
                                          <p:spTgt spid="8"/>
                                        </p:tgtEl>
                                      </p:cBhvr>
                                      <p:to x="100000" y="95000"/>
                                    </p:animScale>
                                    <p:animScale>
                                      <p:cBhvr>
                                        <p:cTn id="65" dur="166" decel="50000">
                                          <p:stCondLst>
                                            <p:cond delay="1834"/>
                                          </p:stCondLst>
                                        </p:cTn>
                                        <p:tgtEl>
                                          <p:spTgt spid="8"/>
                                        </p:tgtEl>
                                      </p:cBhvr>
                                      <p:to x="100000" y="100000"/>
                                    </p:animScale>
                                  </p:childTnLst>
                                </p:cTn>
                              </p:par>
                            </p:childTnLst>
                          </p:cTn>
                        </p:par>
                      </p:childTnLst>
                    </p:cTn>
                  </p:par>
                  <p:par>
                    <p:cTn id="66" fill="hold">
                      <p:stCondLst>
                        <p:cond delay="indefinite"/>
                      </p:stCondLst>
                      <p:childTnLst>
                        <p:par>
                          <p:cTn id="67" fill="hold">
                            <p:stCondLst>
                              <p:cond delay="0"/>
                            </p:stCondLst>
                            <p:childTnLst>
                              <p:par>
                                <p:cTn id="68" presetID="26" presetClass="entr" presetSubtype="0" fill="hold" nodeType="click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down)">
                                      <p:cBhvr>
                                        <p:cTn id="70" dur="580">
                                          <p:stCondLst>
                                            <p:cond delay="0"/>
                                          </p:stCondLst>
                                        </p:cTn>
                                        <p:tgtEl>
                                          <p:spTgt spid="10"/>
                                        </p:tgtEl>
                                      </p:cBhvr>
                                    </p:animEffect>
                                    <p:anim calcmode="lin" valueType="num">
                                      <p:cBhvr>
                                        <p:cTn id="7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76" dur="26">
                                          <p:stCondLst>
                                            <p:cond delay="650"/>
                                          </p:stCondLst>
                                        </p:cTn>
                                        <p:tgtEl>
                                          <p:spTgt spid="10"/>
                                        </p:tgtEl>
                                      </p:cBhvr>
                                      <p:to x="100000" y="60000"/>
                                    </p:animScale>
                                    <p:animScale>
                                      <p:cBhvr>
                                        <p:cTn id="77" dur="166" decel="50000">
                                          <p:stCondLst>
                                            <p:cond delay="676"/>
                                          </p:stCondLst>
                                        </p:cTn>
                                        <p:tgtEl>
                                          <p:spTgt spid="10"/>
                                        </p:tgtEl>
                                      </p:cBhvr>
                                      <p:to x="100000" y="100000"/>
                                    </p:animScale>
                                    <p:animScale>
                                      <p:cBhvr>
                                        <p:cTn id="78" dur="26">
                                          <p:stCondLst>
                                            <p:cond delay="1312"/>
                                          </p:stCondLst>
                                        </p:cTn>
                                        <p:tgtEl>
                                          <p:spTgt spid="10"/>
                                        </p:tgtEl>
                                      </p:cBhvr>
                                      <p:to x="100000" y="80000"/>
                                    </p:animScale>
                                    <p:animScale>
                                      <p:cBhvr>
                                        <p:cTn id="79" dur="166" decel="50000">
                                          <p:stCondLst>
                                            <p:cond delay="1338"/>
                                          </p:stCondLst>
                                        </p:cTn>
                                        <p:tgtEl>
                                          <p:spTgt spid="10"/>
                                        </p:tgtEl>
                                      </p:cBhvr>
                                      <p:to x="100000" y="100000"/>
                                    </p:animScale>
                                    <p:animScale>
                                      <p:cBhvr>
                                        <p:cTn id="80" dur="26">
                                          <p:stCondLst>
                                            <p:cond delay="1642"/>
                                          </p:stCondLst>
                                        </p:cTn>
                                        <p:tgtEl>
                                          <p:spTgt spid="10"/>
                                        </p:tgtEl>
                                      </p:cBhvr>
                                      <p:to x="100000" y="90000"/>
                                    </p:animScale>
                                    <p:animScale>
                                      <p:cBhvr>
                                        <p:cTn id="81" dur="166" decel="50000">
                                          <p:stCondLst>
                                            <p:cond delay="1668"/>
                                          </p:stCondLst>
                                        </p:cTn>
                                        <p:tgtEl>
                                          <p:spTgt spid="10"/>
                                        </p:tgtEl>
                                      </p:cBhvr>
                                      <p:to x="100000" y="100000"/>
                                    </p:animScale>
                                    <p:animScale>
                                      <p:cBhvr>
                                        <p:cTn id="82" dur="26">
                                          <p:stCondLst>
                                            <p:cond delay="1808"/>
                                          </p:stCondLst>
                                        </p:cTn>
                                        <p:tgtEl>
                                          <p:spTgt spid="10"/>
                                        </p:tgtEl>
                                      </p:cBhvr>
                                      <p:to x="100000" y="95000"/>
                                    </p:animScale>
                                    <p:animScale>
                                      <p:cBhvr>
                                        <p:cTn id="83"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5D48-AAC2-456E-9344-23E19E97BA0E}"/>
              </a:ext>
            </a:extLst>
          </p:cNvPr>
          <p:cNvSpPr>
            <a:spLocks noGrp="1"/>
          </p:cNvSpPr>
          <p:nvPr>
            <p:ph type="title"/>
          </p:nvPr>
        </p:nvSpPr>
        <p:spPr>
          <a:xfrm>
            <a:off x="82119" y="639316"/>
            <a:ext cx="10820400" cy="1293028"/>
          </a:xfrm>
        </p:spPr>
        <p:txBody>
          <a:bodyPr/>
          <a:lstStyle/>
          <a:p>
            <a:pPr algn="ctr"/>
            <a:r>
              <a:rPr lang="en-IN" dirty="0">
                <a:solidFill>
                  <a:srgbClr val="FFFF00"/>
                </a:solidFill>
                <a:latin typeface="Baskerville Old Face" panose="02020602080505020303" pitchFamily="18" charset="0"/>
              </a:rPr>
              <a:t>Climatic condition of jute</a:t>
            </a:r>
          </a:p>
        </p:txBody>
      </p:sp>
      <p:sp>
        <p:nvSpPr>
          <p:cNvPr id="3" name="Content Placeholder 2">
            <a:extLst>
              <a:ext uri="{FF2B5EF4-FFF2-40B4-BE49-F238E27FC236}">
                <a16:creationId xmlns:a16="http://schemas.microsoft.com/office/drawing/2014/main" id="{FFF861F1-C60A-43FE-884D-E21E9DB99260}"/>
              </a:ext>
            </a:extLst>
          </p:cNvPr>
          <p:cNvSpPr>
            <a:spLocks noGrp="1"/>
          </p:cNvSpPr>
          <p:nvPr>
            <p:ph sz="half" idx="1"/>
          </p:nvPr>
        </p:nvSpPr>
        <p:spPr>
          <a:xfrm>
            <a:off x="6457950" y="1932344"/>
            <a:ext cx="5334000" cy="4024125"/>
          </a:xfrm>
        </p:spPr>
        <p:txBody>
          <a:bodyPr>
            <a:normAutofit fontScale="92500" lnSpcReduction="10000"/>
          </a:bodyPr>
          <a:lstStyle/>
          <a:p>
            <a:r>
              <a:rPr lang="en-GB" dirty="0">
                <a:solidFill>
                  <a:srgbClr val="00B0F0"/>
                </a:solidFill>
                <a:latin typeface="Arial Black" panose="020B0A04020102020204" pitchFamily="34" charset="0"/>
              </a:rPr>
              <a:t>The suitable </a:t>
            </a:r>
            <a:r>
              <a:rPr lang="en-GB" b="1" dirty="0">
                <a:solidFill>
                  <a:srgbClr val="00B0F0"/>
                </a:solidFill>
                <a:latin typeface="Arial Black" panose="020B0A04020102020204" pitchFamily="34" charset="0"/>
              </a:rPr>
              <a:t>climate</a:t>
            </a:r>
            <a:r>
              <a:rPr lang="en-GB" dirty="0">
                <a:solidFill>
                  <a:srgbClr val="00B0F0"/>
                </a:solidFill>
                <a:latin typeface="Arial Black" panose="020B0A04020102020204" pitchFamily="34" charset="0"/>
              </a:rPr>
              <a:t> for growing </a:t>
            </a:r>
            <a:r>
              <a:rPr lang="en-GB" b="1" dirty="0">
                <a:solidFill>
                  <a:srgbClr val="00B0F0"/>
                </a:solidFill>
                <a:latin typeface="Arial Black" panose="020B0A04020102020204" pitchFamily="34" charset="0"/>
              </a:rPr>
              <a:t>jute</a:t>
            </a:r>
            <a:r>
              <a:rPr lang="en-GB" dirty="0">
                <a:solidFill>
                  <a:srgbClr val="00B0F0"/>
                </a:solidFill>
                <a:latin typeface="Arial Black" panose="020B0A04020102020204" pitchFamily="34" charset="0"/>
              </a:rPr>
              <a:t> is a warm and wet </a:t>
            </a:r>
            <a:r>
              <a:rPr lang="en-GB" b="1" dirty="0">
                <a:solidFill>
                  <a:srgbClr val="00B0F0"/>
                </a:solidFill>
                <a:latin typeface="Arial Black" panose="020B0A04020102020204" pitchFamily="34" charset="0"/>
              </a:rPr>
              <a:t>climate</a:t>
            </a:r>
            <a:endParaRPr lang="en-GB" dirty="0">
              <a:solidFill>
                <a:srgbClr val="00B0F0"/>
              </a:solidFill>
              <a:latin typeface="Arial Black" panose="020B0A04020102020204" pitchFamily="34" charset="0"/>
            </a:endParaRPr>
          </a:p>
          <a:p>
            <a:r>
              <a:rPr lang="en-GB" dirty="0">
                <a:solidFill>
                  <a:srgbClr val="00B0F0"/>
                </a:solidFill>
                <a:latin typeface="Arial Black" panose="020B0A04020102020204" pitchFamily="34" charset="0"/>
              </a:rPr>
              <a:t>It is grown mainly in the monsoon </a:t>
            </a:r>
            <a:r>
              <a:rPr lang="en-GB" b="1" dirty="0">
                <a:solidFill>
                  <a:srgbClr val="00B0F0"/>
                </a:solidFill>
                <a:latin typeface="Arial Black" panose="020B0A04020102020204" pitchFamily="34" charset="0"/>
              </a:rPr>
              <a:t>climate</a:t>
            </a:r>
            <a:r>
              <a:rPr lang="en-GB" dirty="0">
                <a:solidFill>
                  <a:srgbClr val="00B0F0"/>
                </a:solidFill>
                <a:latin typeface="Arial Black" panose="020B0A04020102020204" pitchFamily="34" charset="0"/>
              </a:rPr>
              <a:t> during the fall season, immediately followed by summer. </a:t>
            </a:r>
          </a:p>
          <a:p>
            <a:r>
              <a:rPr lang="en-GB" dirty="0">
                <a:solidFill>
                  <a:srgbClr val="00B0F0"/>
                </a:solidFill>
                <a:latin typeface="Arial Black" panose="020B0A04020102020204" pitchFamily="34" charset="0"/>
              </a:rPr>
              <a:t>Temperatures ranging from 25-30 °C and relative humidity of 70%–90% are </a:t>
            </a:r>
            <a:r>
              <a:rPr lang="en-GB" dirty="0" err="1">
                <a:solidFill>
                  <a:srgbClr val="00B0F0"/>
                </a:solidFill>
                <a:latin typeface="Arial Black" panose="020B0A04020102020204" pitchFamily="34" charset="0"/>
              </a:rPr>
              <a:t>favorable</a:t>
            </a:r>
            <a:r>
              <a:rPr lang="en-GB" dirty="0">
                <a:solidFill>
                  <a:srgbClr val="00B0F0"/>
                </a:solidFill>
                <a:latin typeface="Arial Black" panose="020B0A04020102020204" pitchFamily="34" charset="0"/>
              </a:rPr>
              <a:t> for successful cultivation.</a:t>
            </a:r>
          </a:p>
          <a:p>
            <a:r>
              <a:rPr lang="en-GB" b="1" dirty="0">
                <a:solidFill>
                  <a:srgbClr val="00B0F0"/>
                </a:solidFill>
              </a:rPr>
              <a:t>The perfect pH for growing Jute is 6 to 7.5</a:t>
            </a:r>
            <a:br>
              <a:rPr lang="en-GB" dirty="0"/>
            </a:br>
            <a:endParaRPr lang="en-IN" dirty="0"/>
          </a:p>
        </p:txBody>
      </p:sp>
      <p:pic>
        <p:nvPicPr>
          <p:cNvPr id="6" name="Content Placeholder 5">
            <a:extLst>
              <a:ext uri="{FF2B5EF4-FFF2-40B4-BE49-F238E27FC236}">
                <a16:creationId xmlns:a16="http://schemas.microsoft.com/office/drawing/2014/main" id="{04A9E741-6FA6-41D8-B12E-562CEC3E9802}"/>
              </a:ext>
            </a:extLst>
          </p:cNvPr>
          <p:cNvPicPr>
            <a:picLocks noGrp="1" noChangeAspect="1"/>
          </p:cNvPicPr>
          <p:nvPr>
            <p:ph sz="half" idx="2"/>
          </p:nvPr>
        </p:nvPicPr>
        <p:blipFill>
          <a:blip r:embed="rId2"/>
          <a:stretch>
            <a:fillRect/>
          </a:stretch>
        </p:blipFill>
        <p:spPr>
          <a:xfrm>
            <a:off x="116890" y="2047754"/>
            <a:ext cx="3026360" cy="2027867"/>
          </a:xfrm>
        </p:spPr>
      </p:pic>
      <p:pic>
        <p:nvPicPr>
          <p:cNvPr id="8" name="Picture 7">
            <a:extLst>
              <a:ext uri="{FF2B5EF4-FFF2-40B4-BE49-F238E27FC236}">
                <a16:creationId xmlns:a16="http://schemas.microsoft.com/office/drawing/2014/main" id="{17B70427-A9C9-43C9-8FF1-1CC49708691B}"/>
              </a:ext>
            </a:extLst>
          </p:cNvPr>
          <p:cNvPicPr>
            <a:picLocks noChangeAspect="1"/>
          </p:cNvPicPr>
          <p:nvPr/>
        </p:nvPicPr>
        <p:blipFill>
          <a:blip r:embed="rId3"/>
          <a:stretch>
            <a:fillRect/>
          </a:stretch>
        </p:blipFill>
        <p:spPr>
          <a:xfrm>
            <a:off x="3143250" y="4327898"/>
            <a:ext cx="2952750" cy="2263805"/>
          </a:xfrm>
          <a:prstGeom prst="rect">
            <a:avLst/>
          </a:prstGeom>
        </p:spPr>
      </p:pic>
    </p:spTree>
    <p:extLst>
      <p:ext uri="{BB962C8B-B14F-4D97-AF65-F5344CB8AC3E}">
        <p14:creationId xmlns:p14="http://schemas.microsoft.com/office/powerpoint/2010/main" val="3890197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6"/>
                                        </p:tgtEl>
                                      </p:cBhvr>
                                    </p:animEffect>
                                    <p:animScale>
                                      <p:cBhvr>
                                        <p:cTn id="12" dur="250" autoRev="1" fill="hold"/>
                                        <p:tgtEl>
                                          <p:spTgt spid="6"/>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p:cTn id="2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 calcmode="lin" valueType="num">
                                      <p:cBhvr>
                                        <p:cTn id="3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 calcmode="lin" valueType="num">
                                      <p:cBhvr>
                                        <p:cTn id="4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B5B8-EF46-4837-AAAD-6D0027031924}"/>
              </a:ext>
            </a:extLst>
          </p:cNvPr>
          <p:cNvSpPr>
            <a:spLocks noGrp="1"/>
          </p:cNvSpPr>
          <p:nvPr>
            <p:ph type="title"/>
          </p:nvPr>
        </p:nvSpPr>
        <p:spPr>
          <a:xfrm>
            <a:off x="-1128905" y="226870"/>
            <a:ext cx="10820400" cy="1293028"/>
          </a:xfrm>
        </p:spPr>
        <p:txBody>
          <a:bodyPr/>
          <a:lstStyle/>
          <a:p>
            <a:pPr algn="ctr"/>
            <a:r>
              <a:rPr lang="en-IN" dirty="0">
                <a:solidFill>
                  <a:schemeClr val="accent4">
                    <a:lumMod val="75000"/>
                  </a:schemeClr>
                </a:solidFill>
                <a:latin typeface="Arial Rounded MT Bold" panose="020F0704030504030204" pitchFamily="34" charset="0"/>
              </a:rPr>
              <a:t>Soils that support Jute</a:t>
            </a:r>
          </a:p>
        </p:txBody>
      </p:sp>
      <p:sp>
        <p:nvSpPr>
          <p:cNvPr id="3" name="Content Placeholder 2">
            <a:extLst>
              <a:ext uri="{FF2B5EF4-FFF2-40B4-BE49-F238E27FC236}">
                <a16:creationId xmlns:a16="http://schemas.microsoft.com/office/drawing/2014/main" id="{643B5AF8-5FA0-457C-9947-2E195F9D0F8C}"/>
              </a:ext>
            </a:extLst>
          </p:cNvPr>
          <p:cNvSpPr>
            <a:spLocks noGrp="1"/>
          </p:cNvSpPr>
          <p:nvPr>
            <p:ph sz="half" idx="1"/>
          </p:nvPr>
        </p:nvSpPr>
        <p:spPr>
          <a:xfrm>
            <a:off x="454979" y="2210540"/>
            <a:ext cx="5422037" cy="4360334"/>
          </a:xfrm>
        </p:spPr>
        <p:txBody>
          <a:bodyPr>
            <a:normAutofit/>
          </a:bodyPr>
          <a:lstStyle/>
          <a:p>
            <a:r>
              <a:rPr lang="en-GB" dirty="0">
                <a:solidFill>
                  <a:schemeClr val="accent1">
                    <a:lumMod val="40000"/>
                    <a:lumOff val="60000"/>
                  </a:schemeClr>
                </a:solidFill>
                <a:latin typeface="Baskerville Old Face" panose="02020602080505020303" pitchFamily="18" charset="0"/>
              </a:rPr>
              <a:t>The new </a:t>
            </a:r>
            <a:r>
              <a:rPr lang="en-GB" dirty="0" err="1">
                <a:solidFill>
                  <a:schemeClr val="accent1">
                    <a:lumMod val="40000"/>
                    <a:lumOff val="60000"/>
                  </a:schemeClr>
                </a:solidFill>
                <a:latin typeface="Baskerville Old Face" panose="02020602080505020303" pitchFamily="18" charset="0"/>
              </a:rPr>
              <a:t>gray</a:t>
            </a:r>
            <a:r>
              <a:rPr lang="en-GB" dirty="0">
                <a:solidFill>
                  <a:schemeClr val="accent1">
                    <a:lumMod val="40000"/>
                    <a:lumOff val="60000"/>
                  </a:schemeClr>
                </a:solidFill>
                <a:latin typeface="Baskerville Old Face" panose="02020602080505020303" pitchFamily="18" charset="0"/>
              </a:rPr>
              <a:t> alluvial soil of good depth, receiving salt from annual floods, is best for jute. Flow ever jute is grown widely in </a:t>
            </a:r>
            <a:r>
              <a:rPr lang="en-GB" b="1" dirty="0">
                <a:solidFill>
                  <a:schemeClr val="accent1">
                    <a:lumMod val="40000"/>
                    <a:lumOff val="60000"/>
                  </a:schemeClr>
                </a:solidFill>
                <a:latin typeface="Baskerville Old Face" panose="02020602080505020303" pitchFamily="18" charset="0"/>
              </a:rPr>
              <a:t>sandy loams</a:t>
            </a:r>
            <a:r>
              <a:rPr lang="en-GB" dirty="0">
                <a:solidFill>
                  <a:schemeClr val="accent1">
                    <a:lumMod val="40000"/>
                    <a:lumOff val="60000"/>
                  </a:schemeClr>
                </a:solidFill>
                <a:latin typeface="Baskerville Old Face" panose="02020602080505020303" pitchFamily="18" charset="0"/>
              </a:rPr>
              <a:t> and </a:t>
            </a:r>
            <a:r>
              <a:rPr lang="en-GB" b="1" dirty="0">
                <a:solidFill>
                  <a:schemeClr val="accent1">
                    <a:lumMod val="40000"/>
                    <a:lumOff val="60000"/>
                  </a:schemeClr>
                </a:solidFill>
                <a:latin typeface="Baskerville Old Face" panose="02020602080505020303" pitchFamily="18" charset="0"/>
              </a:rPr>
              <a:t>clay loams</a:t>
            </a:r>
            <a:r>
              <a:rPr lang="en-GB" dirty="0">
                <a:solidFill>
                  <a:schemeClr val="accent1">
                    <a:lumMod val="40000"/>
                    <a:lumOff val="60000"/>
                  </a:schemeClr>
                </a:solidFill>
                <a:latin typeface="Baskerville Old Face" panose="02020602080505020303" pitchFamily="18" charset="0"/>
              </a:rPr>
              <a:t>.</a:t>
            </a:r>
          </a:p>
          <a:p>
            <a:r>
              <a:rPr lang="en-GB" dirty="0">
                <a:solidFill>
                  <a:schemeClr val="accent1">
                    <a:lumMod val="40000"/>
                    <a:lumOff val="60000"/>
                  </a:schemeClr>
                </a:solidFill>
                <a:latin typeface="Baskerville Old Face" panose="02020602080505020303" pitchFamily="18" charset="0"/>
              </a:rPr>
              <a:t>Jute is a rainy season crop, sown from March to May according to rainfall and type of land.  It is harvested from June to September depending upon whether the sowings are early or late.</a:t>
            </a:r>
            <a:endParaRPr lang="en-IN" dirty="0">
              <a:solidFill>
                <a:schemeClr val="accent1">
                  <a:lumMod val="40000"/>
                  <a:lumOff val="60000"/>
                </a:schemeClr>
              </a:solidFill>
              <a:latin typeface="Baskerville Old Face" panose="02020602080505020303" pitchFamily="18" charset="0"/>
            </a:endParaRPr>
          </a:p>
        </p:txBody>
      </p:sp>
      <p:pic>
        <p:nvPicPr>
          <p:cNvPr id="6" name="Content Placeholder 5">
            <a:extLst>
              <a:ext uri="{FF2B5EF4-FFF2-40B4-BE49-F238E27FC236}">
                <a16:creationId xmlns:a16="http://schemas.microsoft.com/office/drawing/2014/main" id="{62308BC0-F5C0-42AA-A6E0-DE28AECEEE9C}"/>
              </a:ext>
            </a:extLst>
          </p:cNvPr>
          <p:cNvPicPr>
            <a:picLocks noGrp="1" noChangeAspect="1"/>
          </p:cNvPicPr>
          <p:nvPr>
            <p:ph sz="half" idx="2"/>
          </p:nvPr>
        </p:nvPicPr>
        <p:blipFill>
          <a:blip r:embed="rId2"/>
          <a:stretch>
            <a:fillRect/>
          </a:stretch>
        </p:blipFill>
        <p:spPr>
          <a:xfrm>
            <a:off x="8173386" y="1322110"/>
            <a:ext cx="3343239" cy="2228826"/>
          </a:xfrm>
        </p:spPr>
      </p:pic>
      <p:pic>
        <p:nvPicPr>
          <p:cNvPr id="8" name="Picture 7">
            <a:extLst>
              <a:ext uri="{FF2B5EF4-FFF2-40B4-BE49-F238E27FC236}">
                <a16:creationId xmlns:a16="http://schemas.microsoft.com/office/drawing/2014/main" id="{3A584B6B-201D-41A0-9ECA-57053580274C}"/>
              </a:ext>
            </a:extLst>
          </p:cNvPr>
          <p:cNvPicPr>
            <a:picLocks noChangeAspect="1"/>
          </p:cNvPicPr>
          <p:nvPr/>
        </p:nvPicPr>
        <p:blipFill>
          <a:blip r:embed="rId3"/>
          <a:stretch>
            <a:fillRect/>
          </a:stretch>
        </p:blipFill>
        <p:spPr>
          <a:xfrm>
            <a:off x="6096000" y="3886299"/>
            <a:ext cx="3595495" cy="2684575"/>
          </a:xfrm>
          <a:prstGeom prst="rect">
            <a:avLst/>
          </a:prstGeom>
        </p:spPr>
      </p:pic>
    </p:spTree>
    <p:extLst>
      <p:ext uri="{BB962C8B-B14F-4D97-AF65-F5344CB8AC3E}">
        <p14:creationId xmlns:p14="http://schemas.microsoft.com/office/powerpoint/2010/main" val="53654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ppt_w</p:attrName>
                                        </p:attrNameLst>
                                      </p:cBhvr>
                                      <p:tavLst>
                                        <p:tav tm="0" fmla="#ppt_w*sin(2.5*pi*$)">
                                          <p:val>
                                            <p:fltVal val="0"/>
                                          </p:val>
                                        </p:tav>
                                        <p:tav tm="100000">
                                          <p:val>
                                            <p:fltVal val="1"/>
                                          </p:val>
                                        </p:tav>
                                      </p:tavLst>
                                    </p:anim>
                                    <p:anim calcmode="lin" valueType="num">
                                      <p:cBhvr>
                                        <p:cTn id="16"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mph" presetSubtype="0" fill="hold" grpId="0" nodeType="clickEffect">
                                  <p:stCondLst>
                                    <p:cond delay="0"/>
                                  </p:stCondLst>
                                  <p:childTnLst>
                                    <p:animEffect transition="out" filter="fade">
                                      <p:cBhvr>
                                        <p:cTn id="28" dur="500" tmFilter="0, 0; .2, .5; .8, .5; 1, 0"/>
                                        <p:tgtEl>
                                          <p:spTgt spid="3">
                                            <p:txEl>
                                              <p:pRg st="0" end="0"/>
                                            </p:txEl>
                                          </p:spTgt>
                                        </p:tgtEl>
                                      </p:cBhvr>
                                    </p:animEffect>
                                    <p:animScale>
                                      <p:cBhvr>
                                        <p:cTn id="29" dur="250" autoRev="1" fill="hold"/>
                                        <p:tgtEl>
                                          <p:spTgt spid="3">
                                            <p:txEl>
                                              <p:pRg st="0" end="0"/>
                                            </p:txEl>
                                          </p:spTgt>
                                        </p:tgtEl>
                                      </p:cBhvr>
                                      <p:by x="105000" y="105000"/>
                                    </p:animScale>
                                  </p:childTnLst>
                                </p:cTn>
                              </p:par>
                            </p:childTnLst>
                          </p:cTn>
                        </p:par>
                      </p:childTnLst>
                    </p:cTn>
                  </p:par>
                  <p:par>
                    <p:cTn id="30" fill="hold">
                      <p:stCondLst>
                        <p:cond delay="indefinite"/>
                      </p:stCondLst>
                      <p:childTnLst>
                        <p:par>
                          <p:cTn id="31" fill="hold">
                            <p:stCondLst>
                              <p:cond delay="0"/>
                            </p:stCondLst>
                            <p:childTnLst>
                              <p:par>
                                <p:cTn id="32" presetID="26" presetClass="emph" presetSubtype="0" fill="hold" grpId="0" nodeType="clickEffect">
                                  <p:stCondLst>
                                    <p:cond delay="0"/>
                                  </p:stCondLst>
                                  <p:childTnLst>
                                    <p:animEffect transition="out" filter="fade">
                                      <p:cBhvr>
                                        <p:cTn id="33" dur="500" tmFilter="0, 0; .2, .5; .8, .5; 1, 0"/>
                                        <p:tgtEl>
                                          <p:spTgt spid="3">
                                            <p:txEl>
                                              <p:pRg st="1" end="1"/>
                                            </p:txEl>
                                          </p:spTgt>
                                        </p:tgtEl>
                                      </p:cBhvr>
                                    </p:animEffect>
                                    <p:animScale>
                                      <p:cBhvr>
                                        <p:cTn id="34" dur="250" autoRev="1" fill="hold"/>
                                        <p:tgtEl>
                                          <p:spTgt spid="3">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EA2DD-1079-4723-9AB6-3C9F4615F969}"/>
              </a:ext>
            </a:extLst>
          </p:cNvPr>
          <p:cNvSpPr>
            <a:spLocks noGrp="1"/>
          </p:cNvSpPr>
          <p:nvPr>
            <p:ph type="title"/>
          </p:nvPr>
        </p:nvSpPr>
        <p:spPr>
          <a:xfrm>
            <a:off x="685800" y="764373"/>
            <a:ext cx="10820400" cy="1293028"/>
          </a:xfrm>
        </p:spPr>
        <p:txBody>
          <a:bodyPr/>
          <a:lstStyle/>
          <a:p>
            <a:pPr algn="ctr"/>
            <a:r>
              <a:rPr lang="en-IN" dirty="0"/>
              <a:t>Soils</a:t>
            </a:r>
          </a:p>
        </p:txBody>
      </p:sp>
      <p:pic>
        <p:nvPicPr>
          <p:cNvPr id="6" name="Content Placeholder 5">
            <a:extLst>
              <a:ext uri="{FF2B5EF4-FFF2-40B4-BE49-F238E27FC236}">
                <a16:creationId xmlns:a16="http://schemas.microsoft.com/office/drawing/2014/main" id="{92C903F0-1815-4D7A-8EAC-956525899EFA}"/>
              </a:ext>
            </a:extLst>
          </p:cNvPr>
          <p:cNvPicPr>
            <a:picLocks noGrp="1" noChangeAspect="1"/>
          </p:cNvPicPr>
          <p:nvPr>
            <p:ph sz="half" idx="1"/>
          </p:nvPr>
        </p:nvPicPr>
        <p:blipFill>
          <a:blip r:embed="rId2"/>
          <a:stretch>
            <a:fillRect/>
          </a:stretch>
        </p:blipFill>
        <p:spPr>
          <a:xfrm>
            <a:off x="1260628" y="1998369"/>
            <a:ext cx="3779794" cy="3212823"/>
          </a:xfrm>
        </p:spPr>
      </p:pic>
      <p:pic>
        <p:nvPicPr>
          <p:cNvPr id="9" name="Content Placeholder 8">
            <a:extLst>
              <a:ext uri="{FF2B5EF4-FFF2-40B4-BE49-F238E27FC236}">
                <a16:creationId xmlns:a16="http://schemas.microsoft.com/office/drawing/2014/main" id="{BA9E19F8-EC0D-4911-8618-444E7AA5390F}"/>
              </a:ext>
            </a:extLst>
          </p:cNvPr>
          <p:cNvPicPr>
            <a:picLocks noGrp="1" noChangeAspect="1"/>
          </p:cNvPicPr>
          <p:nvPr>
            <p:ph sz="half" idx="2"/>
          </p:nvPr>
        </p:nvPicPr>
        <p:blipFill>
          <a:blip r:embed="rId3"/>
          <a:stretch>
            <a:fillRect/>
          </a:stretch>
        </p:blipFill>
        <p:spPr>
          <a:xfrm>
            <a:off x="6464708" y="1998369"/>
            <a:ext cx="5142698" cy="2879911"/>
          </a:xfrm>
        </p:spPr>
      </p:pic>
      <p:sp>
        <p:nvSpPr>
          <p:cNvPr id="7" name="TextBox 6">
            <a:extLst>
              <a:ext uri="{FF2B5EF4-FFF2-40B4-BE49-F238E27FC236}">
                <a16:creationId xmlns:a16="http://schemas.microsoft.com/office/drawing/2014/main" id="{1108EC08-05D3-4A65-B20A-2B8CA240F371}"/>
              </a:ext>
            </a:extLst>
          </p:cNvPr>
          <p:cNvSpPr txBox="1"/>
          <p:nvPr/>
        </p:nvSpPr>
        <p:spPr>
          <a:xfrm>
            <a:off x="1198485" y="5548544"/>
            <a:ext cx="3959441" cy="369332"/>
          </a:xfrm>
          <a:prstGeom prst="rect">
            <a:avLst/>
          </a:prstGeom>
          <a:noFill/>
        </p:spPr>
        <p:txBody>
          <a:bodyPr wrap="square" rtlCol="0">
            <a:spAutoFit/>
          </a:bodyPr>
          <a:lstStyle/>
          <a:p>
            <a:pPr algn="ctr"/>
            <a:r>
              <a:rPr lang="en-IN" dirty="0"/>
              <a:t>Grey Loam Soil</a:t>
            </a:r>
          </a:p>
        </p:txBody>
      </p:sp>
      <p:sp>
        <p:nvSpPr>
          <p:cNvPr id="10" name="TextBox 9">
            <a:extLst>
              <a:ext uri="{FF2B5EF4-FFF2-40B4-BE49-F238E27FC236}">
                <a16:creationId xmlns:a16="http://schemas.microsoft.com/office/drawing/2014/main" id="{F9353F42-CFD8-49BB-B580-84BCE361990C}"/>
              </a:ext>
            </a:extLst>
          </p:cNvPr>
          <p:cNvSpPr txBox="1"/>
          <p:nvPr/>
        </p:nvSpPr>
        <p:spPr>
          <a:xfrm>
            <a:off x="6755907" y="5267988"/>
            <a:ext cx="4110361" cy="369332"/>
          </a:xfrm>
          <a:prstGeom prst="rect">
            <a:avLst/>
          </a:prstGeom>
          <a:noFill/>
        </p:spPr>
        <p:txBody>
          <a:bodyPr wrap="square" rtlCol="0">
            <a:spAutoFit/>
          </a:bodyPr>
          <a:lstStyle/>
          <a:p>
            <a:pPr algn="ctr"/>
            <a:r>
              <a:rPr lang="en-IN" dirty="0"/>
              <a:t>Grey Alluvial Soil</a:t>
            </a:r>
          </a:p>
        </p:txBody>
      </p:sp>
    </p:spTree>
    <p:extLst>
      <p:ext uri="{BB962C8B-B14F-4D97-AF65-F5344CB8AC3E}">
        <p14:creationId xmlns:p14="http://schemas.microsoft.com/office/powerpoint/2010/main" val="1554950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02A5A-576D-4D98-8B16-9B7A8400310E}"/>
              </a:ext>
            </a:extLst>
          </p:cNvPr>
          <p:cNvSpPr>
            <a:spLocks noGrp="1"/>
          </p:cNvSpPr>
          <p:nvPr>
            <p:ph type="title"/>
          </p:nvPr>
        </p:nvSpPr>
        <p:spPr>
          <a:xfrm>
            <a:off x="685800" y="762000"/>
            <a:ext cx="10820400" cy="1295400"/>
          </a:xfrm>
        </p:spPr>
        <p:txBody>
          <a:bodyPr/>
          <a:lstStyle/>
          <a:p>
            <a:pPr algn="ctr"/>
            <a:r>
              <a:rPr lang="en-IN" dirty="0"/>
              <a:t>Top 10 countries growing Jute</a:t>
            </a:r>
          </a:p>
        </p:txBody>
      </p:sp>
      <p:sp>
        <p:nvSpPr>
          <p:cNvPr id="3" name="Text Placeholder 2">
            <a:extLst>
              <a:ext uri="{FF2B5EF4-FFF2-40B4-BE49-F238E27FC236}">
                <a16:creationId xmlns:a16="http://schemas.microsoft.com/office/drawing/2014/main" id="{023438FA-1A07-44ED-AAE1-E7129E4405D7}"/>
              </a:ext>
            </a:extLst>
          </p:cNvPr>
          <p:cNvSpPr>
            <a:spLocks noGrp="1"/>
          </p:cNvSpPr>
          <p:nvPr>
            <p:ph type="body" idx="1"/>
          </p:nvPr>
        </p:nvSpPr>
        <p:spPr>
          <a:xfrm>
            <a:off x="3632204" y="1842656"/>
            <a:ext cx="5079991" cy="823912"/>
          </a:xfrm>
        </p:spPr>
        <p:txBody>
          <a:bodyPr/>
          <a:lstStyle/>
          <a:p>
            <a:pPr algn="ctr"/>
            <a:r>
              <a:rPr lang="en-IN" dirty="0"/>
              <a:t>Top 10 chart</a:t>
            </a:r>
          </a:p>
        </p:txBody>
      </p:sp>
      <p:pic>
        <p:nvPicPr>
          <p:cNvPr id="8" name="Content Placeholder 7">
            <a:extLst>
              <a:ext uri="{FF2B5EF4-FFF2-40B4-BE49-F238E27FC236}">
                <a16:creationId xmlns:a16="http://schemas.microsoft.com/office/drawing/2014/main" id="{F81EF96A-41CB-450A-8A5B-D65052F4375F}"/>
              </a:ext>
            </a:extLst>
          </p:cNvPr>
          <p:cNvPicPr>
            <a:picLocks noGrp="1" noChangeAspect="1"/>
          </p:cNvPicPr>
          <p:nvPr>
            <p:ph sz="half" idx="2"/>
          </p:nvPr>
        </p:nvPicPr>
        <p:blipFill>
          <a:blip r:embed="rId2"/>
          <a:stretch>
            <a:fillRect/>
          </a:stretch>
        </p:blipFill>
        <p:spPr>
          <a:xfrm>
            <a:off x="2734401" y="2849732"/>
            <a:ext cx="6723198" cy="3766249"/>
          </a:xfrm>
        </p:spPr>
      </p:pic>
    </p:spTree>
    <p:extLst>
      <p:ext uri="{BB962C8B-B14F-4D97-AF65-F5344CB8AC3E}">
        <p14:creationId xmlns:p14="http://schemas.microsoft.com/office/powerpoint/2010/main" val="407432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69335-EAD9-411A-BF24-1FA4B8EF1934}"/>
              </a:ext>
            </a:extLst>
          </p:cNvPr>
          <p:cNvSpPr>
            <a:spLocks noGrp="1"/>
          </p:cNvSpPr>
          <p:nvPr>
            <p:ph type="title"/>
          </p:nvPr>
        </p:nvSpPr>
        <p:spPr>
          <a:xfrm>
            <a:off x="-787893" y="347122"/>
            <a:ext cx="10820400" cy="1293028"/>
          </a:xfrm>
        </p:spPr>
        <p:txBody>
          <a:bodyPr>
            <a:normAutofit/>
          </a:bodyPr>
          <a:lstStyle/>
          <a:p>
            <a:pPr algn="ctr"/>
            <a:r>
              <a:rPr lang="en-IN" b="1" dirty="0">
                <a:solidFill>
                  <a:schemeClr val="accent4">
                    <a:lumMod val="75000"/>
                  </a:schemeClr>
                </a:solidFill>
                <a:latin typeface="Bahnschrift Light" panose="020B0502040204020203" pitchFamily="34" charset="0"/>
              </a:rPr>
              <a:t>Areas in India Cultivating jute</a:t>
            </a:r>
          </a:p>
        </p:txBody>
      </p:sp>
      <p:sp>
        <p:nvSpPr>
          <p:cNvPr id="3" name="Content Placeholder 2">
            <a:extLst>
              <a:ext uri="{FF2B5EF4-FFF2-40B4-BE49-F238E27FC236}">
                <a16:creationId xmlns:a16="http://schemas.microsoft.com/office/drawing/2014/main" id="{89156903-D417-4484-B6E0-12A264589510}"/>
              </a:ext>
            </a:extLst>
          </p:cNvPr>
          <p:cNvSpPr>
            <a:spLocks noGrp="1"/>
          </p:cNvSpPr>
          <p:nvPr>
            <p:ph sz="half" idx="1"/>
          </p:nvPr>
        </p:nvSpPr>
        <p:spPr>
          <a:xfrm>
            <a:off x="0" y="1464817"/>
            <a:ext cx="5334000" cy="5459766"/>
          </a:xfrm>
        </p:spPr>
        <p:txBody>
          <a:bodyPr>
            <a:normAutofit/>
          </a:bodyPr>
          <a:lstStyle/>
          <a:p>
            <a:r>
              <a:rPr lang="en-GB" dirty="0">
                <a:solidFill>
                  <a:srgbClr val="FFCC66"/>
                </a:solidFill>
                <a:latin typeface="Arial Black" panose="020B0A04020102020204" pitchFamily="34" charset="0"/>
              </a:rPr>
              <a:t>The cultivation of jute in India is mainly confined to the eastern region of the country . The jute crop is grown in nearly 83 districts of seven states –</a:t>
            </a:r>
          </a:p>
          <a:p>
            <a:r>
              <a:rPr lang="en-GB" dirty="0">
                <a:solidFill>
                  <a:srgbClr val="FFCC66"/>
                </a:solidFill>
                <a:latin typeface="Arial Black" panose="020B0A04020102020204" pitchFamily="34" charset="0"/>
              </a:rPr>
              <a:t> West Bengal </a:t>
            </a:r>
          </a:p>
          <a:p>
            <a:r>
              <a:rPr lang="en-GB" dirty="0">
                <a:solidFill>
                  <a:srgbClr val="FFCC66"/>
                </a:solidFill>
                <a:latin typeface="Arial Black" panose="020B0A04020102020204" pitchFamily="34" charset="0"/>
              </a:rPr>
              <a:t> Assam </a:t>
            </a:r>
          </a:p>
          <a:p>
            <a:r>
              <a:rPr lang="en-GB" dirty="0">
                <a:solidFill>
                  <a:srgbClr val="FFCC66"/>
                </a:solidFill>
                <a:latin typeface="Arial Black" panose="020B0A04020102020204" pitchFamily="34" charset="0"/>
              </a:rPr>
              <a:t> Orissa </a:t>
            </a:r>
          </a:p>
          <a:p>
            <a:r>
              <a:rPr lang="en-GB" dirty="0">
                <a:solidFill>
                  <a:srgbClr val="FFCC66"/>
                </a:solidFill>
                <a:latin typeface="Arial Black" panose="020B0A04020102020204" pitchFamily="34" charset="0"/>
              </a:rPr>
              <a:t> Bihar </a:t>
            </a:r>
          </a:p>
          <a:p>
            <a:r>
              <a:rPr lang="en-GB" b="1" dirty="0">
                <a:solidFill>
                  <a:srgbClr val="FFCC66"/>
                </a:solidFill>
                <a:latin typeface="Arial Black" panose="020B0A04020102020204" pitchFamily="34" charset="0"/>
              </a:rPr>
              <a:t>Uttar</a:t>
            </a:r>
            <a:r>
              <a:rPr lang="en-GB" dirty="0">
                <a:solidFill>
                  <a:srgbClr val="FFCC66"/>
                </a:solidFill>
                <a:latin typeface="Arial Black" panose="020B0A04020102020204" pitchFamily="34" charset="0"/>
              </a:rPr>
              <a:t> Pradesh </a:t>
            </a:r>
          </a:p>
          <a:p>
            <a:r>
              <a:rPr lang="en-GB" dirty="0">
                <a:solidFill>
                  <a:srgbClr val="FFCC66"/>
                </a:solidFill>
                <a:latin typeface="Arial Black" panose="020B0A04020102020204" pitchFamily="34" charset="0"/>
              </a:rPr>
              <a:t>Tripura and Meghalaya</a:t>
            </a:r>
          </a:p>
          <a:p>
            <a:pPr marL="0" indent="0">
              <a:buNone/>
            </a:pPr>
            <a:r>
              <a:rPr lang="en-GB" dirty="0">
                <a:solidFill>
                  <a:srgbClr val="FFCC66"/>
                </a:solidFill>
                <a:latin typeface="Arial Black" panose="020B0A04020102020204" pitchFamily="34" charset="0"/>
              </a:rPr>
              <a:t> West Bengal alone accounts for over 50 percent raw jute production.</a:t>
            </a:r>
            <a:endParaRPr lang="en-IN" dirty="0"/>
          </a:p>
        </p:txBody>
      </p:sp>
      <p:pic>
        <p:nvPicPr>
          <p:cNvPr id="6" name="Content Placeholder 5">
            <a:extLst>
              <a:ext uri="{FF2B5EF4-FFF2-40B4-BE49-F238E27FC236}">
                <a16:creationId xmlns:a16="http://schemas.microsoft.com/office/drawing/2014/main" id="{EB5D07A0-5CC6-4589-9E58-0F8F0A28F2CF}"/>
              </a:ext>
            </a:extLst>
          </p:cNvPr>
          <p:cNvPicPr>
            <a:picLocks noGrp="1" noChangeAspect="1"/>
          </p:cNvPicPr>
          <p:nvPr>
            <p:ph sz="half" idx="2"/>
          </p:nvPr>
        </p:nvPicPr>
        <p:blipFill>
          <a:blip r:embed="rId2"/>
          <a:stretch>
            <a:fillRect/>
          </a:stretch>
        </p:blipFill>
        <p:spPr>
          <a:xfrm>
            <a:off x="5903650" y="1350994"/>
            <a:ext cx="6134471" cy="5222028"/>
          </a:xfrm>
        </p:spPr>
      </p:pic>
    </p:spTree>
    <p:extLst>
      <p:ext uri="{BB962C8B-B14F-4D97-AF65-F5344CB8AC3E}">
        <p14:creationId xmlns:p14="http://schemas.microsoft.com/office/powerpoint/2010/main" val="4111813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6"/>
                                        </p:tgtEl>
                                      </p:cBhvr>
                                    </p:animEffect>
                                    <p:animScale>
                                      <p:cBhvr>
                                        <p:cTn id="12" dur="250" autoRev="1" fill="hold"/>
                                        <p:tgtEl>
                                          <p:spTgt spid="6"/>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p:cTn id="4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7" dur="5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 calcmode="lin" valueType="num">
                                      <p:cBhvr>
                                        <p:cTn id="5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4" dur="500"/>
                                        <p:tgtEl>
                                          <p:spTgt spid="3">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3">
                                            <p:txEl>
                                              <p:pRg st="6" end="6"/>
                                            </p:txEl>
                                          </p:spTgt>
                                        </p:tgtEl>
                                        <p:attrNameLst>
                                          <p:attrName>style.visibility</p:attrName>
                                        </p:attrNameLst>
                                      </p:cBhvr>
                                      <p:to>
                                        <p:strVal val="visible"/>
                                      </p:to>
                                    </p:set>
                                    <p:anim calcmode="lin" valueType="num">
                                      <p:cBhvr>
                                        <p:cTn id="5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61" dur="5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 calcmode="lin" valueType="num">
                                      <p:cBhvr>
                                        <p:cTn id="6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AA873B2-CE1F-4E3F-936E-7C2D8B4A4803}"/>
              </a:ext>
            </a:extLst>
          </p:cNvPr>
          <p:cNvPicPr>
            <a:picLocks noGrp="1" noChangeAspect="1"/>
          </p:cNvPicPr>
          <p:nvPr>
            <p:ph idx="1"/>
          </p:nvPr>
        </p:nvPicPr>
        <p:blipFill>
          <a:blip r:embed="rId2"/>
          <a:stretch>
            <a:fillRect/>
          </a:stretch>
        </p:blipFill>
        <p:spPr>
          <a:xfrm>
            <a:off x="3045346" y="1402672"/>
            <a:ext cx="6101308" cy="3701987"/>
          </a:xfrm>
        </p:spPr>
      </p:pic>
    </p:spTree>
    <p:extLst>
      <p:ext uri="{BB962C8B-B14F-4D97-AF65-F5344CB8AC3E}">
        <p14:creationId xmlns:p14="http://schemas.microsoft.com/office/powerpoint/2010/main" val="1984916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319</TotalTime>
  <Words>130</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Algerian</vt:lpstr>
      <vt:lpstr>Arial</vt:lpstr>
      <vt:lpstr>Arial Black</vt:lpstr>
      <vt:lpstr>Arial Rounded MT Bold</vt:lpstr>
      <vt:lpstr>Bahnschrift Light</vt:lpstr>
      <vt:lpstr>Baskerville Old Face</vt:lpstr>
      <vt:lpstr>Century Gothic</vt:lpstr>
      <vt:lpstr>Vapor Trail</vt:lpstr>
      <vt:lpstr>Everything about  Jute</vt:lpstr>
      <vt:lpstr>Information on Jute</vt:lpstr>
      <vt:lpstr>Climatic condition of jute</vt:lpstr>
      <vt:lpstr>Soils that support Jute</vt:lpstr>
      <vt:lpstr>Soils</vt:lpstr>
      <vt:lpstr>Top 10 countries growing Jute</vt:lpstr>
      <vt:lpstr>Areas in India Cultivating jute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Everything about Jute</dc:title>
  <dc:creator>Rajesh Soni</dc:creator>
  <cp:lastModifiedBy>Rajesh Soni</cp:lastModifiedBy>
  <cp:revision>18</cp:revision>
  <dcterms:created xsi:type="dcterms:W3CDTF">2019-01-02T05:42:03Z</dcterms:created>
  <dcterms:modified xsi:type="dcterms:W3CDTF">2019-02-14T12:47:49Z</dcterms:modified>
</cp:coreProperties>
</file>